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87" r:id="rId6"/>
    <p:sldId id="288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4" r:id="rId26"/>
    <p:sldId id="286" r:id="rId27"/>
    <p:sldId id="289" r:id="rId28"/>
    <p:sldId id="29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14665354330709E-2"/>
          <c:y val="9.2968621249469641E-2"/>
          <c:w val="0.57360580708661413"/>
          <c:h val="0.8234377569243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рынке</c:v>
                </c:pt>
              </c:strCache>
            </c:strRef>
          </c:tx>
          <c:explosion val="25"/>
          <c:dPt>
            <c:idx val="1"/>
            <c:bubble3D val="0"/>
            <c:explosion val="24"/>
            <c:extLst>
              <c:ext xmlns:c16="http://schemas.microsoft.com/office/drawing/2014/chart" uri="{C3380CC4-5D6E-409C-BE32-E72D297353CC}">
                <c16:uniqueId val="{00000000-1F1D-4DCA-8DDB-89DE4ED4C9E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АО Режхлеб</c:v>
                </c:pt>
                <c:pt idx="1">
                  <c:v>ОАО СМАК</c:v>
                </c:pt>
                <c:pt idx="2">
                  <c:v>ООО Сысертский хлебокомбинат</c:v>
                </c:pt>
                <c:pt idx="3">
                  <c:v>АО Тагилхлеб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0.18291349169455282</c:v>
                </c:pt>
                <c:pt idx="1">
                  <c:v>0.56327740080906852</c:v>
                </c:pt>
                <c:pt idx="2">
                  <c:v>0.12666966758084919</c:v>
                </c:pt>
                <c:pt idx="3">
                  <c:v>0.12713943991552934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A-48F6-996B-3626DD120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Валюта баланса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3-446A-8532-CC0ACFD0FE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Валюта баланса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3-446A-8532-CC0ACFD0F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60192"/>
        <c:axId val="117170176"/>
      </c:barChart>
      <c:catAx>
        <c:axId val="1171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7170176"/>
        <c:crosses val="autoZero"/>
        <c:auto val="1"/>
        <c:lblAlgn val="ctr"/>
        <c:lblOffset val="100"/>
        <c:noMultiLvlLbl val="0"/>
      </c:catAx>
      <c:valAx>
        <c:axId val="11717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60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Рыночная стоимость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68784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3-453A-8873-11D4469B57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Рыночная стоимость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3-453A-8873-11D4469B5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20096"/>
        <c:axId val="117221632"/>
      </c:barChart>
      <c:catAx>
        <c:axId val="11722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7221632"/>
        <c:crosses val="autoZero"/>
        <c:auto val="1"/>
        <c:lblAlgn val="ctr"/>
        <c:lblOffset val="100"/>
        <c:noMultiLvlLbl val="0"/>
      </c:catAx>
      <c:valAx>
        <c:axId val="1172216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7220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Капитальные вложения, млн.руб.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Здания, сооружения</c:v>
                </c:pt>
                <c:pt idx="1">
                  <c:v>ТС</c:v>
                </c:pt>
                <c:pt idx="2">
                  <c:v>Оборудование</c:v>
                </c:pt>
                <c:pt idx="3">
                  <c:v>Капитальный ремонт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44.7</c:v>
                </c:pt>
                <c:pt idx="2">
                  <c:v>64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A-47D5-9DB7-A2C68B2D2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FFC66-1F1C-45D4-A8E1-45E8BA39CD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861BA-FF38-4444-AAB3-FD64D1540339}">
      <dgm:prSet phldrT="[Текст]"/>
      <dgm:spPr/>
      <dgm:t>
        <a:bodyPr/>
        <a:lstStyle/>
        <a:p>
          <a:r>
            <a:rPr lang="ru-RU" dirty="0" smtClean="0"/>
            <a:t>Направления бизнеса</a:t>
          </a:r>
          <a:endParaRPr lang="ru-RU" dirty="0"/>
        </a:p>
      </dgm:t>
    </dgm:pt>
    <dgm:pt modelId="{9C92B07B-1ADC-455B-996C-0A933E8B125A}" type="parTrans" cxnId="{B4DF57F2-128F-4A3E-8C8E-470226A7FE06}">
      <dgm:prSet/>
      <dgm:spPr/>
      <dgm:t>
        <a:bodyPr/>
        <a:lstStyle/>
        <a:p>
          <a:endParaRPr lang="ru-RU"/>
        </a:p>
      </dgm:t>
    </dgm:pt>
    <dgm:pt modelId="{5AEFE279-3CB1-4547-98B6-FC2121ED71B9}" type="sibTrans" cxnId="{B4DF57F2-128F-4A3E-8C8E-470226A7FE06}">
      <dgm:prSet/>
      <dgm:spPr/>
      <dgm:t>
        <a:bodyPr/>
        <a:lstStyle/>
        <a:p>
          <a:endParaRPr lang="ru-RU"/>
        </a:p>
      </dgm:t>
    </dgm:pt>
    <dgm:pt modelId="{9801B848-1839-480F-AFC6-6E74539EF9DD}">
      <dgm:prSet phldrT="[Текст]"/>
      <dgm:spPr/>
      <dgm:t>
        <a:bodyPr/>
        <a:lstStyle/>
        <a:p>
          <a:r>
            <a:rPr lang="ru-RU" dirty="0" smtClean="0"/>
            <a:t>Производство хлеба, хлебобулочных </a:t>
          </a:r>
        </a:p>
        <a:p>
          <a:r>
            <a:rPr lang="ru-RU" dirty="0" smtClean="0"/>
            <a:t>(до 90%)</a:t>
          </a:r>
          <a:endParaRPr lang="ru-RU" dirty="0"/>
        </a:p>
      </dgm:t>
    </dgm:pt>
    <dgm:pt modelId="{964D3223-7372-42A4-BB9A-80CD9CAEA95E}" type="parTrans" cxnId="{BE9852D5-1FA0-4684-9044-D978960FB229}">
      <dgm:prSet/>
      <dgm:spPr/>
      <dgm:t>
        <a:bodyPr/>
        <a:lstStyle/>
        <a:p>
          <a:endParaRPr lang="ru-RU"/>
        </a:p>
      </dgm:t>
    </dgm:pt>
    <dgm:pt modelId="{4F16E9F3-C59E-4964-BE90-553633E2F223}" type="sibTrans" cxnId="{BE9852D5-1FA0-4684-9044-D978960FB229}">
      <dgm:prSet/>
      <dgm:spPr/>
      <dgm:t>
        <a:bodyPr/>
        <a:lstStyle/>
        <a:p>
          <a:endParaRPr lang="ru-RU"/>
        </a:p>
      </dgm:t>
    </dgm:pt>
    <dgm:pt modelId="{FFA29631-6A33-46DE-9775-A04935C9194B}">
      <dgm:prSet phldrT="[Текст]"/>
      <dgm:spPr/>
      <dgm:t>
        <a:bodyPr/>
        <a:lstStyle/>
        <a:p>
          <a:r>
            <a:rPr lang="ru-RU" dirty="0" smtClean="0"/>
            <a:t>Производство кондитерских изделий(до 10%)</a:t>
          </a:r>
          <a:endParaRPr lang="ru-RU" dirty="0"/>
        </a:p>
      </dgm:t>
    </dgm:pt>
    <dgm:pt modelId="{C4C0D246-570A-431E-9574-484C20018821}" type="parTrans" cxnId="{1CAA6277-FFF4-47FD-AAC7-264DAFECF3E5}">
      <dgm:prSet/>
      <dgm:spPr/>
      <dgm:t>
        <a:bodyPr/>
        <a:lstStyle/>
        <a:p>
          <a:endParaRPr lang="ru-RU"/>
        </a:p>
      </dgm:t>
    </dgm:pt>
    <dgm:pt modelId="{2286842B-481D-42A5-814F-35644531757A}" type="sibTrans" cxnId="{1CAA6277-FFF4-47FD-AAC7-264DAFECF3E5}">
      <dgm:prSet/>
      <dgm:spPr/>
      <dgm:t>
        <a:bodyPr/>
        <a:lstStyle/>
        <a:p>
          <a:endParaRPr lang="ru-RU"/>
        </a:p>
      </dgm:t>
    </dgm:pt>
    <dgm:pt modelId="{F3009F97-27EC-44BD-A17A-0EDFA5927782}" type="pres">
      <dgm:prSet presAssocID="{0A8FFC66-1F1C-45D4-A8E1-45E8BA39CD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7207-40F3-449C-920E-545924107BE1}" type="pres">
      <dgm:prSet presAssocID="{827861BA-FF38-4444-AAB3-FD64D1540339}" presName="root1" presStyleCnt="0"/>
      <dgm:spPr/>
    </dgm:pt>
    <dgm:pt modelId="{611CAD2B-C438-427E-9DED-4293DA576DB2}" type="pres">
      <dgm:prSet presAssocID="{827861BA-FF38-4444-AAB3-FD64D1540339}" presName="LevelOneTextNode" presStyleLbl="node0" presStyleIdx="0" presStyleCnt="1" custLinFactNeighborX="458" custLinFactNeighborY="-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9E3DB-E831-4D0E-9EE4-58213947421B}" type="pres">
      <dgm:prSet presAssocID="{827861BA-FF38-4444-AAB3-FD64D1540339}" presName="level2hierChild" presStyleCnt="0"/>
      <dgm:spPr/>
    </dgm:pt>
    <dgm:pt modelId="{11AAFB9C-62A8-4219-B3A3-0DDB0A4F6827}" type="pres">
      <dgm:prSet presAssocID="{964D3223-7372-42A4-BB9A-80CD9CAEA95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71B5DA5-D00C-4159-9DB8-0F8CCBB686DE}" type="pres">
      <dgm:prSet presAssocID="{964D3223-7372-42A4-BB9A-80CD9CAEA95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1FAE7FB-7D27-4117-ACF2-DC8BD6F18120}" type="pres">
      <dgm:prSet presAssocID="{9801B848-1839-480F-AFC6-6E74539EF9DD}" presName="root2" presStyleCnt="0"/>
      <dgm:spPr/>
    </dgm:pt>
    <dgm:pt modelId="{39832E19-9777-499F-97DC-BBD6D984C279}" type="pres">
      <dgm:prSet presAssocID="{9801B848-1839-480F-AFC6-6E74539EF9D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94D85A-EEC6-4E78-AFB5-F158E3263EB6}" type="pres">
      <dgm:prSet presAssocID="{9801B848-1839-480F-AFC6-6E74539EF9DD}" presName="level3hierChild" presStyleCnt="0"/>
      <dgm:spPr/>
    </dgm:pt>
    <dgm:pt modelId="{665B5D3B-1430-4EE2-A13E-C3D494257B21}" type="pres">
      <dgm:prSet presAssocID="{C4C0D246-570A-431E-9574-484C2001882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B4AD637-AD93-46F5-B9EA-FE99628C9F8E}" type="pres">
      <dgm:prSet presAssocID="{C4C0D246-570A-431E-9574-484C2001882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FBEF58D-B735-4EC6-9F08-6F13C4EED726}" type="pres">
      <dgm:prSet presAssocID="{FFA29631-6A33-46DE-9775-A04935C9194B}" presName="root2" presStyleCnt="0"/>
      <dgm:spPr/>
    </dgm:pt>
    <dgm:pt modelId="{1D422194-3DFF-44A4-8791-D9CAFB8B6F26}" type="pres">
      <dgm:prSet presAssocID="{FFA29631-6A33-46DE-9775-A04935C9194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3C35C-5E07-4951-A30E-784513F9A0F0}" type="pres">
      <dgm:prSet presAssocID="{FFA29631-6A33-46DE-9775-A04935C9194B}" presName="level3hierChild" presStyleCnt="0"/>
      <dgm:spPr/>
    </dgm:pt>
  </dgm:ptLst>
  <dgm:cxnLst>
    <dgm:cxn modelId="{1FB66F31-2F68-41AA-8581-FD6CB9C4E34A}" type="presOf" srcId="{964D3223-7372-42A4-BB9A-80CD9CAEA95E}" destId="{071B5DA5-D00C-4159-9DB8-0F8CCBB686DE}" srcOrd="1" destOrd="0" presId="urn:microsoft.com/office/officeart/2005/8/layout/hierarchy2"/>
    <dgm:cxn modelId="{A85C9955-CB55-4D33-9665-E81363BA8902}" type="presOf" srcId="{C4C0D246-570A-431E-9574-484C20018821}" destId="{665B5D3B-1430-4EE2-A13E-C3D494257B21}" srcOrd="0" destOrd="0" presId="urn:microsoft.com/office/officeart/2005/8/layout/hierarchy2"/>
    <dgm:cxn modelId="{ACBCC19F-88B1-4DC0-8F7A-AA6201CFE6E9}" type="presOf" srcId="{0A8FFC66-1F1C-45D4-A8E1-45E8BA39CD9C}" destId="{F3009F97-27EC-44BD-A17A-0EDFA5927782}" srcOrd="0" destOrd="0" presId="urn:microsoft.com/office/officeart/2005/8/layout/hierarchy2"/>
    <dgm:cxn modelId="{23D07685-64AB-4BAA-97DC-529E46E43F80}" type="presOf" srcId="{C4C0D246-570A-431E-9574-484C20018821}" destId="{3B4AD637-AD93-46F5-B9EA-FE99628C9F8E}" srcOrd="1" destOrd="0" presId="urn:microsoft.com/office/officeart/2005/8/layout/hierarchy2"/>
    <dgm:cxn modelId="{567C7C7A-53F6-4CA6-A75D-A51CAD6DC7A3}" type="presOf" srcId="{9801B848-1839-480F-AFC6-6E74539EF9DD}" destId="{39832E19-9777-499F-97DC-BBD6D984C279}" srcOrd="0" destOrd="0" presId="urn:microsoft.com/office/officeart/2005/8/layout/hierarchy2"/>
    <dgm:cxn modelId="{185651FE-64CA-4979-9170-42B93C9490BA}" type="presOf" srcId="{FFA29631-6A33-46DE-9775-A04935C9194B}" destId="{1D422194-3DFF-44A4-8791-D9CAFB8B6F26}" srcOrd="0" destOrd="0" presId="urn:microsoft.com/office/officeart/2005/8/layout/hierarchy2"/>
    <dgm:cxn modelId="{523EC797-4652-4769-B1A9-62BBF222560A}" type="presOf" srcId="{827861BA-FF38-4444-AAB3-FD64D1540339}" destId="{611CAD2B-C438-427E-9DED-4293DA576DB2}" srcOrd="0" destOrd="0" presId="urn:microsoft.com/office/officeart/2005/8/layout/hierarchy2"/>
    <dgm:cxn modelId="{9277C1D1-444E-488F-91CB-64B1B5F266D0}" type="presOf" srcId="{964D3223-7372-42A4-BB9A-80CD9CAEA95E}" destId="{11AAFB9C-62A8-4219-B3A3-0DDB0A4F6827}" srcOrd="0" destOrd="0" presId="urn:microsoft.com/office/officeart/2005/8/layout/hierarchy2"/>
    <dgm:cxn modelId="{1CAA6277-FFF4-47FD-AAC7-264DAFECF3E5}" srcId="{827861BA-FF38-4444-AAB3-FD64D1540339}" destId="{FFA29631-6A33-46DE-9775-A04935C9194B}" srcOrd="1" destOrd="0" parTransId="{C4C0D246-570A-431E-9574-484C20018821}" sibTransId="{2286842B-481D-42A5-814F-35644531757A}"/>
    <dgm:cxn modelId="{B4DF57F2-128F-4A3E-8C8E-470226A7FE06}" srcId="{0A8FFC66-1F1C-45D4-A8E1-45E8BA39CD9C}" destId="{827861BA-FF38-4444-AAB3-FD64D1540339}" srcOrd="0" destOrd="0" parTransId="{9C92B07B-1ADC-455B-996C-0A933E8B125A}" sibTransId="{5AEFE279-3CB1-4547-98B6-FC2121ED71B9}"/>
    <dgm:cxn modelId="{BE9852D5-1FA0-4684-9044-D978960FB229}" srcId="{827861BA-FF38-4444-AAB3-FD64D1540339}" destId="{9801B848-1839-480F-AFC6-6E74539EF9DD}" srcOrd="0" destOrd="0" parTransId="{964D3223-7372-42A4-BB9A-80CD9CAEA95E}" sibTransId="{4F16E9F3-C59E-4964-BE90-553633E2F223}"/>
    <dgm:cxn modelId="{7A976FBE-EFFC-46ED-A16A-E7F02D93EDED}" type="presParOf" srcId="{F3009F97-27EC-44BD-A17A-0EDFA5927782}" destId="{7F217207-40F3-449C-920E-545924107BE1}" srcOrd="0" destOrd="0" presId="urn:microsoft.com/office/officeart/2005/8/layout/hierarchy2"/>
    <dgm:cxn modelId="{DAE90E1C-826D-430F-B93D-FD61856520DF}" type="presParOf" srcId="{7F217207-40F3-449C-920E-545924107BE1}" destId="{611CAD2B-C438-427E-9DED-4293DA576DB2}" srcOrd="0" destOrd="0" presId="urn:microsoft.com/office/officeart/2005/8/layout/hierarchy2"/>
    <dgm:cxn modelId="{5E759AB2-1B72-43AF-8B2A-CCEA74C4A64F}" type="presParOf" srcId="{7F217207-40F3-449C-920E-545924107BE1}" destId="{C099E3DB-E831-4D0E-9EE4-58213947421B}" srcOrd="1" destOrd="0" presId="urn:microsoft.com/office/officeart/2005/8/layout/hierarchy2"/>
    <dgm:cxn modelId="{7F259378-5A1E-40A9-8AA3-BB87307C1B14}" type="presParOf" srcId="{C099E3DB-E831-4D0E-9EE4-58213947421B}" destId="{11AAFB9C-62A8-4219-B3A3-0DDB0A4F6827}" srcOrd="0" destOrd="0" presId="urn:microsoft.com/office/officeart/2005/8/layout/hierarchy2"/>
    <dgm:cxn modelId="{8EB8ED25-72BC-4A87-9476-F9565B195C37}" type="presParOf" srcId="{11AAFB9C-62A8-4219-B3A3-0DDB0A4F6827}" destId="{071B5DA5-D00C-4159-9DB8-0F8CCBB686DE}" srcOrd="0" destOrd="0" presId="urn:microsoft.com/office/officeart/2005/8/layout/hierarchy2"/>
    <dgm:cxn modelId="{C89E20DE-DF40-491D-A5E0-0BCE9F842395}" type="presParOf" srcId="{C099E3DB-E831-4D0E-9EE4-58213947421B}" destId="{B1FAE7FB-7D27-4117-ACF2-DC8BD6F18120}" srcOrd="1" destOrd="0" presId="urn:microsoft.com/office/officeart/2005/8/layout/hierarchy2"/>
    <dgm:cxn modelId="{F78132FD-4538-440E-B2E7-179C2E1CBBC1}" type="presParOf" srcId="{B1FAE7FB-7D27-4117-ACF2-DC8BD6F18120}" destId="{39832E19-9777-499F-97DC-BBD6D984C279}" srcOrd="0" destOrd="0" presId="urn:microsoft.com/office/officeart/2005/8/layout/hierarchy2"/>
    <dgm:cxn modelId="{4BC4A771-ACA5-406D-B83B-72030743876A}" type="presParOf" srcId="{B1FAE7FB-7D27-4117-ACF2-DC8BD6F18120}" destId="{8894D85A-EEC6-4E78-AFB5-F158E3263EB6}" srcOrd="1" destOrd="0" presId="urn:microsoft.com/office/officeart/2005/8/layout/hierarchy2"/>
    <dgm:cxn modelId="{51A53147-EAD0-4332-8472-F569A413F1B2}" type="presParOf" srcId="{C099E3DB-E831-4D0E-9EE4-58213947421B}" destId="{665B5D3B-1430-4EE2-A13E-C3D494257B21}" srcOrd="2" destOrd="0" presId="urn:microsoft.com/office/officeart/2005/8/layout/hierarchy2"/>
    <dgm:cxn modelId="{02878398-EBBB-4AC2-81BC-52BBF40105A3}" type="presParOf" srcId="{665B5D3B-1430-4EE2-A13E-C3D494257B21}" destId="{3B4AD637-AD93-46F5-B9EA-FE99628C9F8E}" srcOrd="0" destOrd="0" presId="urn:microsoft.com/office/officeart/2005/8/layout/hierarchy2"/>
    <dgm:cxn modelId="{157E84B7-3643-4967-ACA3-EEEB521929BD}" type="presParOf" srcId="{C099E3DB-E831-4D0E-9EE4-58213947421B}" destId="{7FBEF58D-B735-4EC6-9F08-6F13C4EED726}" srcOrd="3" destOrd="0" presId="urn:microsoft.com/office/officeart/2005/8/layout/hierarchy2"/>
    <dgm:cxn modelId="{3CCA292B-FA68-460B-AB28-E19DDD336E92}" type="presParOf" srcId="{7FBEF58D-B735-4EC6-9F08-6F13C4EED726}" destId="{1D422194-3DFF-44A4-8791-D9CAFB8B6F26}" srcOrd="0" destOrd="0" presId="urn:microsoft.com/office/officeart/2005/8/layout/hierarchy2"/>
    <dgm:cxn modelId="{487B8E97-FC02-43FF-831E-8369CFF4467D}" type="presParOf" srcId="{7FBEF58D-B735-4EC6-9F08-6F13C4EED726}" destId="{96F3C35C-5E07-4951-A30E-784513F9A0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CAD2B-C438-427E-9DED-4293DA576DB2}">
      <dsp:nvSpPr>
        <dsp:cNvPr id="0" name=""/>
        <dsp:cNvSpPr/>
      </dsp:nvSpPr>
      <dsp:spPr>
        <a:xfrm>
          <a:off x="12118" y="1140231"/>
          <a:ext cx="2557573" cy="1278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Направления бизнеса</a:t>
          </a:r>
          <a:endParaRPr lang="ru-RU" sz="1900" kern="1200" dirty="0"/>
        </a:p>
      </dsp:txBody>
      <dsp:txXfrm>
        <a:off x="49572" y="1177685"/>
        <a:ext cx="2482665" cy="1203878"/>
      </dsp:txXfrm>
    </dsp:sp>
    <dsp:sp modelId="{11AAFB9C-62A8-4219-B3A3-0DDB0A4F6827}">
      <dsp:nvSpPr>
        <dsp:cNvPr id="0" name=""/>
        <dsp:cNvSpPr/>
      </dsp:nvSpPr>
      <dsp:spPr>
        <a:xfrm rot="19465023">
          <a:off x="2453593" y="1385712"/>
          <a:ext cx="1243511" cy="64248"/>
        </a:xfrm>
        <a:custGeom>
          <a:avLst/>
          <a:gdLst/>
          <a:ahLst/>
          <a:cxnLst/>
          <a:rect l="0" t="0" r="0" b="0"/>
          <a:pathLst>
            <a:path>
              <a:moveTo>
                <a:pt x="0" y="32124"/>
              </a:moveTo>
              <a:lnTo>
                <a:pt x="1243511" y="321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4261" y="1386748"/>
        <a:ext cx="62175" cy="62175"/>
      </dsp:txXfrm>
    </dsp:sp>
    <dsp:sp modelId="{39832E19-9777-499F-97DC-BBD6D984C279}">
      <dsp:nvSpPr>
        <dsp:cNvPr id="0" name=""/>
        <dsp:cNvSpPr/>
      </dsp:nvSpPr>
      <dsp:spPr>
        <a:xfrm>
          <a:off x="3581007" y="416655"/>
          <a:ext cx="2557573" cy="1278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Производство хлеба, хлебобулочных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(до 90%)</a:t>
          </a:r>
          <a:endParaRPr lang="ru-RU" sz="1900" kern="1200" dirty="0"/>
        </a:p>
      </dsp:txBody>
      <dsp:txXfrm>
        <a:off x="3618461" y="454109"/>
        <a:ext cx="2482665" cy="1203878"/>
      </dsp:txXfrm>
    </dsp:sp>
    <dsp:sp modelId="{665B5D3B-1430-4EE2-A13E-C3D494257B21}">
      <dsp:nvSpPr>
        <dsp:cNvPr id="0" name=""/>
        <dsp:cNvSpPr/>
      </dsp:nvSpPr>
      <dsp:spPr>
        <a:xfrm rot="2187131">
          <a:off x="2446697" y="2121014"/>
          <a:ext cx="1257303" cy="64248"/>
        </a:xfrm>
        <a:custGeom>
          <a:avLst/>
          <a:gdLst/>
          <a:ahLst/>
          <a:cxnLst/>
          <a:rect l="0" t="0" r="0" b="0"/>
          <a:pathLst>
            <a:path>
              <a:moveTo>
                <a:pt x="0" y="32124"/>
              </a:moveTo>
              <a:lnTo>
                <a:pt x="1257303" y="321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3916" y="2121706"/>
        <a:ext cx="62865" cy="62865"/>
      </dsp:txXfrm>
    </dsp:sp>
    <dsp:sp modelId="{1D422194-3DFF-44A4-8791-D9CAFB8B6F26}">
      <dsp:nvSpPr>
        <dsp:cNvPr id="0" name=""/>
        <dsp:cNvSpPr/>
      </dsp:nvSpPr>
      <dsp:spPr>
        <a:xfrm>
          <a:off x="3581007" y="1887260"/>
          <a:ext cx="2557573" cy="1278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Производство кондитерских изделий(до 10%)</a:t>
          </a:r>
          <a:endParaRPr lang="ru-RU" sz="1900" kern="1200" dirty="0"/>
        </a:p>
      </dsp:txBody>
      <dsp:txXfrm>
        <a:off x="3618461" y="1924714"/>
        <a:ext cx="2482665" cy="1203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8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94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4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51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3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8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1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EA34-558A-4AA0-95B5-C49068499D26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26939E-20F9-484C-B997-7F15B056E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494" y="4013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денежного капитала по внешним и внутренним источникам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14060" y="2302282"/>
          <a:ext cx="8127999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Источники денежного капитала,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119 276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150 298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к общей сумме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75,3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Внутренние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r>
                        <a:rPr lang="ru-RU" sz="1400" baseline="0" dirty="0" smtClean="0"/>
                        <a:t> 295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49 463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к общей сумме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Общая сумма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147 571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199 761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5735920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848" y="237248"/>
            <a:ext cx="8911687" cy="794382"/>
          </a:xfrm>
        </p:spPr>
        <p:txBody>
          <a:bodyPr/>
          <a:lstStyle/>
          <a:p>
            <a:r>
              <a:rPr lang="ru-RU" dirty="0" smtClean="0"/>
              <a:t>Структура капитала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28090" y="1500552"/>
          <a:ext cx="4138248" cy="419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5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2017, тыс. руб.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Активы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Пассивы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7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Внеоборотные</a:t>
                      </a:r>
                      <a:r>
                        <a:rPr lang="ru-RU" sz="1600" baseline="0" dirty="0" smtClean="0"/>
                        <a:t> активы: 9 752,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Собственный капитал: 24 347,</a:t>
                      </a:r>
                    </a:p>
                    <a:p>
                      <a:pPr algn="ctr"/>
                      <a:r>
                        <a:rPr lang="ru-RU" sz="1600" dirty="0" smtClean="0"/>
                        <a:t>16,0%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593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Долгосрочные</a:t>
                      </a:r>
                      <a:r>
                        <a:rPr lang="ru-RU" sz="1600" baseline="0" dirty="0" smtClean="0"/>
                        <a:t> пассивы: 49 496,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32,4%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Оборотные</a:t>
                      </a:r>
                      <a:r>
                        <a:rPr lang="ru-RU" sz="1600" baseline="0" dirty="0" smtClean="0"/>
                        <a:t> активы: 142 869,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93,6%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Краткосрочные пассивы: 74 830</a:t>
                      </a:r>
                    </a:p>
                    <a:p>
                      <a:pPr algn="ctr"/>
                      <a:r>
                        <a:rPr lang="ru-RU" sz="1600" dirty="0" smtClean="0"/>
                        <a:t>49,0%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152 621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152 621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705598" y="1500553"/>
          <a:ext cx="4138248" cy="419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5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2016, тыс. руб.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Активы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Пассивы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7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Внеоборотные</a:t>
                      </a:r>
                      <a:r>
                        <a:rPr lang="ru-RU" sz="1600" baseline="0" dirty="0" smtClean="0"/>
                        <a:t> активы: 11 692,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5,7%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Собственный капитал: 49 463,</a:t>
                      </a:r>
                    </a:p>
                    <a:p>
                      <a:pPr algn="ctr"/>
                      <a:r>
                        <a:rPr lang="ru-RU" sz="1600" dirty="0" smtClean="0"/>
                        <a:t>24,2%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593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Долгосрочные</a:t>
                      </a:r>
                      <a:r>
                        <a:rPr lang="ru-RU" sz="1600" baseline="0" dirty="0" smtClean="0"/>
                        <a:t> пассивы: 51 369,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25,1%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Оборотные</a:t>
                      </a:r>
                      <a:r>
                        <a:rPr lang="ru-RU" sz="1600" baseline="0" dirty="0" smtClean="0"/>
                        <a:t> активы: 193 169,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94,3%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Краткосрочные пассивы: 104 029,</a:t>
                      </a:r>
                    </a:p>
                    <a:p>
                      <a:pPr algn="ctr"/>
                      <a:r>
                        <a:rPr lang="ru-RU" sz="1600" dirty="0" smtClean="0"/>
                        <a:t>50,7%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204</a:t>
                      </a:r>
                      <a:r>
                        <a:rPr lang="ru-RU" sz="1600" baseline="0" dirty="0" smtClean="0"/>
                        <a:t> 861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204</a:t>
                      </a:r>
                      <a:r>
                        <a:rPr lang="ru-RU" sz="1600" baseline="0" dirty="0" smtClean="0"/>
                        <a:t> 861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Стрелка влево 8"/>
          <p:cNvSpPr/>
          <p:nvPr/>
        </p:nvSpPr>
        <p:spPr>
          <a:xfrm>
            <a:off x="3868615" y="4607169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9387803">
            <a:off x="3739661" y="4009292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915507" y="2708031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8475785" y="2790093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8534399" y="4607170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2529269">
            <a:off x="8370278" y="3341079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341148">
            <a:off x="8417171" y="3974124"/>
            <a:ext cx="398585" cy="1641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310" y="331033"/>
            <a:ext cx="8911687" cy="1280890"/>
          </a:xfrm>
        </p:spPr>
        <p:txBody>
          <a:bodyPr/>
          <a:lstStyle/>
          <a:p>
            <a:r>
              <a:rPr lang="ru-RU" dirty="0" smtClean="0"/>
              <a:t>Финансовая устойчивость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88493" y="1669234"/>
          <a:ext cx="6537570" cy="1027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07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Финансовая</a:t>
                      </a:r>
                      <a:r>
                        <a:rPr lang="ru-RU" sz="2400" baseline="0" dirty="0" smtClean="0"/>
                        <a:t> устойчивость 2016 = 49,2%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88491" y="3029113"/>
          <a:ext cx="6549294" cy="95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67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Финансовая</a:t>
                      </a:r>
                      <a:r>
                        <a:rPr lang="ru-RU" sz="2400" baseline="0" dirty="0" smtClean="0"/>
                        <a:t> устойчивость 2017 = 32,4%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9366738" y="1758462"/>
            <a:ext cx="644769" cy="22625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1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587" y="178633"/>
            <a:ext cx="8911687" cy="1280890"/>
          </a:xfrm>
        </p:spPr>
        <p:txBody>
          <a:bodyPr/>
          <a:lstStyle/>
          <a:p>
            <a:r>
              <a:rPr lang="ru-RU" dirty="0" err="1" smtClean="0"/>
              <a:t>Средневзешенная</a:t>
            </a:r>
            <a:r>
              <a:rPr lang="ru-RU" dirty="0" smtClean="0"/>
              <a:t> стоимость капитала (</a:t>
            </a:r>
            <a:r>
              <a:rPr lang="en-US" dirty="0" smtClean="0"/>
              <a:t>WACC)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25786" y="1739573"/>
          <a:ext cx="4392246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Вид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источника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Сумма, тыс.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руб.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Уд. Вес, 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Стоимость,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 годовых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Долг.кредиты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49 350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9,3%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Кратк</a:t>
                      </a:r>
                      <a:r>
                        <a:rPr lang="ru-RU" sz="1400" dirty="0" smtClean="0"/>
                        <a:t>. кредиты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768125" y="1739573"/>
          <a:ext cx="4392246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Вид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источника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Сумма, тыс.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руб.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Уд. Вес, 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Стоимость,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 годовых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Долг.кредиты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10,5%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Кратк</a:t>
                      </a:r>
                      <a:r>
                        <a:rPr lang="ru-RU" sz="1400" dirty="0" smtClean="0"/>
                        <a:t>. кредиты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1846" y="4360985"/>
            <a:ext cx="2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WACC = 9.27%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372708"/>
            <a:ext cx="2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WACC = 10.46%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18289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033" y="272418"/>
            <a:ext cx="8911687" cy="1280890"/>
          </a:xfrm>
        </p:spPr>
        <p:txBody>
          <a:bodyPr/>
          <a:lstStyle/>
          <a:p>
            <a:r>
              <a:rPr lang="ru-RU" dirty="0" smtClean="0"/>
              <a:t>Рыночная стоимость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735385" y="1798190"/>
          <a:ext cx="3419230" cy="346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604000" y="1833360"/>
          <a:ext cx="3419230" cy="346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 rot="5400000">
            <a:off x="5603630" y="4730265"/>
            <a:ext cx="1025770" cy="215118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3938" y="9145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Экспертный анализ инвестиционной привлекательности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Ретро период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Макроэкономический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Региональный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Отраслевой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Предприятие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8299939" y="4525108"/>
            <a:ext cx="339969" cy="33996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311662" y="4947139"/>
            <a:ext cx="339969" cy="3399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323385" y="5369170"/>
            <a:ext cx="339969" cy="33996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346831" y="5826370"/>
            <a:ext cx="339969" cy="33996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50924" y="4525108"/>
            <a:ext cx="283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en-US" sz="1600" dirty="0" smtClean="0"/>
              <a:t>S&amp;P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839200" y="4935417"/>
            <a:ext cx="283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РА Эксперт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50924" y="5369170"/>
            <a:ext cx="283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Росстат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850924" y="5802924"/>
            <a:ext cx="283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Отчетность предприятия</a:t>
            </a:r>
            <a:endParaRPr lang="ru-RU" sz="1600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794739" y="2508739"/>
            <a:ext cx="339969" cy="33996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806462" y="2872155"/>
            <a:ext cx="339969" cy="3399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818185" y="3247293"/>
            <a:ext cx="339969" cy="33996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829908" y="3645877"/>
            <a:ext cx="339969" cy="33996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запрета 18"/>
          <p:cNvSpPr/>
          <p:nvPr/>
        </p:nvSpPr>
        <p:spPr>
          <a:xfrm>
            <a:off x="2754923" y="4372708"/>
            <a:ext cx="410308" cy="38686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2754924" y="4900246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2778370" y="5474677"/>
            <a:ext cx="445477" cy="410307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0740" y="5509847"/>
            <a:ext cx="336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Высокая привлекательность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282462" y="4935417"/>
            <a:ext cx="336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Средняя привлекательность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282462" y="4407879"/>
            <a:ext cx="336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Низкая привлекательность</a:t>
            </a:r>
            <a:endParaRPr lang="ru-RU" sz="1600" dirty="0"/>
          </a:p>
        </p:txBody>
      </p:sp>
      <p:sp>
        <p:nvSpPr>
          <p:cNvPr id="25" name="Кольцо 24"/>
          <p:cNvSpPr/>
          <p:nvPr/>
        </p:nvSpPr>
        <p:spPr>
          <a:xfrm>
            <a:off x="5920155" y="2461846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7995139" y="2473569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10163909" y="2473569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7995139" y="2860431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ольцо 28"/>
          <p:cNvSpPr/>
          <p:nvPr/>
        </p:nvSpPr>
        <p:spPr>
          <a:xfrm>
            <a:off x="10163908" y="2872154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5931878" y="3223846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5943601" y="3622431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7995140" y="3247292"/>
            <a:ext cx="445477" cy="41030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Знак запрета 32"/>
          <p:cNvSpPr/>
          <p:nvPr/>
        </p:nvSpPr>
        <p:spPr>
          <a:xfrm>
            <a:off x="5943600" y="2860431"/>
            <a:ext cx="410308" cy="38686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Кольцо 34"/>
          <p:cNvSpPr/>
          <p:nvPr/>
        </p:nvSpPr>
        <p:spPr>
          <a:xfrm>
            <a:off x="7995139" y="3634154"/>
            <a:ext cx="445477" cy="410307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ольцо 35"/>
          <p:cNvSpPr/>
          <p:nvPr/>
        </p:nvSpPr>
        <p:spPr>
          <a:xfrm>
            <a:off x="10163909" y="3247292"/>
            <a:ext cx="445477" cy="410307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ольцо 36"/>
          <p:cNvSpPr/>
          <p:nvPr/>
        </p:nvSpPr>
        <p:spPr>
          <a:xfrm>
            <a:off x="10163908" y="3634154"/>
            <a:ext cx="445477" cy="410307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4044"/>
          </a:xfrm>
        </p:spPr>
        <p:txBody>
          <a:bodyPr/>
          <a:lstStyle/>
          <a:p>
            <a:r>
              <a:rPr lang="ru-RU" dirty="0" smtClean="0"/>
              <a:t>Основные инвестиционные проекты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6338" y="1582615"/>
            <a:ext cx="9331570" cy="3777622"/>
          </a:xfrm>
        </p:spPr>
        <p:txBody>
          <a:bodyPr>
            <a:noAutofit/>
          </a:bodyPr>
          <a:lstStyle/>
          <a:p>
            <a:pPr marL="0" indent="363538">
              <a:buNone/>
            </a:pPr>
            <a:r>
              <a:rPr lang="ru-RU" sz="1400" dirty="0" smtClean="0"/>
              <a:t>Для модернизации и наращивания текущих производственных мощностей АО «</a:t>
            </a:r>
            <a:r>
              <a:rPr lang="ru-RU" sz="1400" dirty="0" err="1" smtClean="0"/>
              <a:t>Режевской</a:t>
            </a:r>
            <a:r>
              <a:rPr lang="ru-RU" sz="1400" dirty="0" smtClean="0"/>
              <a:t> </a:t>
            </a:r>
            <a:r>
              <a:rPr lang="ru-RU" sz="1400" dirty="0" err="1" smtClean="0"/>
              <a:t>хлебокомбинат</a:t>
            </a:r>
            <a:r>
              <a:rPr lang="ru-RU" sz="1400" dirty="0" smtClean="0"/>
              <a:t>» за последние 12-ть месяцев (с июля 2017г.) осуществил следующие значимые вложения в приобретение основных средств, в т.ч. с использованием лизинга:</a:t>
            </a:r>
          </a:p>
          <a:p>
            <a:pPr marL="0" indent="363538">
              <a:buNone/>
            </a:pPr>
            <a:r>
              <a:rPr lang="ru-RU" sz="1400" dirty="0" smtClean="0"/>
              <a:t>1. Строительство </a:t>
            </a:r>
            <a:r>
              <a:rPr lang="ru-RU" sz="1400" dirty="0" err="1" smtClean="0"/>
              <a:t>пристроя</a:t>
            </a:r>
            <a:r>
              <a:rPr lang="ru-RU" sz="1400" dirty="0" smtClean="0"/>
              <a:t> к основному зданию </a:t>
            </a:r>
            <a:r>
              <a:rPr lang="ru-RU" sz="1400" dirty="0" err="1" smtClean="0"/>
              <a:t>хлебокомбината</a:t>
            </a:r>
            <a:r>
              <a:rPr lang="ru-RU" sz="1400" dirty="0" smtClean="0"/>
              <a:t>. Стоимость строительства ~ 20 млн.р. (строительство за счет собственных средств). </a:t>
            </a:r>
          </a:p>
          <a:p>
            <a:pPr marL="0" indent="363538">
              <a:buNone/>
            </a:pPr>
            <a:r>
              <a:rPr lang="ru-RU" sz="1400" dirty="0" smtClean="0"/>
              <a:t>2. </a:t>
            </a:r>
            <a:r>
              <a:rPr lang="ru-RU" sz="1400" dirty="0" err="1" smtClean="0"/>
              <a:t>Термозонирование</a:t>
            </a:r>
            <a:r>
              <a:rPr lang="ru-RU" sz="1400" dirty="0" smtClean="0"/>
              <a:t> производственного цеха – 1,1 млн.р. (за счет собственных средств)</a:t>
            </a:r>
          </a:p>
          <a:p>
            <a:pPr marL="0" indent="363538">
              <a:buNone/>
            </a:pPr>
            <a:r>
              <a:rPr lang="ru-RU" sz="1400" dirty="0" smtClean="0"/>
              <a:t>3. Приобретение ОС (все - в лизинг) на сумму </a:t>
            </a:r>
            <a:r>
              <a:rPr lang="ru-RU" sz="1400" dirty="0" err="1" smtClean="0"/>
              <a:t>ок</a:t>
            </a:r>
            <a:r>
              <a:rPr lang="ru-RU" sz="1400" dirty="0" smtClean="0"/>
              <a:t> 108,7 млн.р. :</a:t>
            </a:r>
          </a:p>
          <a:p>
            <a:pPr marL="0" indent="363538">
              <a:buNone/>
            </a:pPr>
            <a:r>
              <a:rPr lang="ru-RU" sz="1400" dirty="0" smtClean="0"/>
              <a:t>- Автотранспорт (развязочные, большегрузные и легковые): 19 единиц  – 44,7 млн.р. </a:t>
            </a:r>
          </a:p>
          <a:p>
            <a:pPr marL="0" indent="363538">
              <a:buFontTx/>
              <a:buChar char="-"/>
            </a:pPr>
            <a:r>
              <a:rPr lang="ru-RU" sz="1400" dirty="0" smtClean="0"/>
              <a:t>Оборудование на сумму - 64 млн.р.: </a:t>
            </a:r>
            <a:r>
              <a:rPr lang="ru-RU" sz="1400" dirty="0" err="1" smtClean="0"/>
              <a:t>батонная</a:t>
            </a:r>
            <a:r>
              <a:rPr lang="ru-RU" sz="1400" dirty="0" smtClean="0"/>
              <a:t> линия – 28,4 млн.р.,  электростанция газовая – 14 млн.р. , производственная линия печенья итальянская  POLIN – 7,8 млн.р. ,   2 упаковочные машины    3,5 млн.р., итальянская машина для пр-ва печенья - 2,7 м.л.р.,  </a:t>
            </a:r>
            <a:r>
              <a:rPr lang="ru-RU" sz="1400" dirty="0" err="1" smtClean="0"/>
              <a:t>штабеллер</a:t>
            </a:r>
            <a:r>
              <a:rPr lang="ru-RU" sz="1400" dirty="0" smtClean="0"/>
              <a:t> - 1,1 млн.р. , </a:t>
            </a:r>
            <a:r>
              <a:rPr lang="ru-RU" sz="1400" dirty="0" err="1" smtClean="0"/>
              <a:t>тестоделитель</a:t>
            </a:r>
            <a:r>
              <a:rPr lang="ru-RU" sz="1400" dirty="0" smtClean="0"/>
              <a:t> – 1,6 млн.р.и проч. оборудование. </a:t>
            </a:r>
          </a:p>
          <a:p>
            <a:pPr marL="0" indent="363538">
              <a:buNone/>
            </a:pPr>
            <a:r>
              <a:rPr lang="ru-RU" sz="1400" dirty="0" smtClean="0"/>
              <a:t>4. Капитальные ремонты и перепланировки здания АО «</a:t>
            </a:r>
            <a:r>
              <a:rPr lang="ru-RU" sz="1400" dirty="0" err="1" smtClean="0"/>
              <a:t>Режевского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хлебокомбината</a:t>
            </a:r>
            <a:r>
              <a:rPr lang="ru-RU" sz="1400" dirty="0" smtClean="0"/>
              <a:t>» - 2,4 млн.р.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5717632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капитальных вложений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3938" y="5717632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47845" y="304800"/>
            <a:ext cx="2895600" cy="53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Оборотный капитал</a:t>
            </a:r>
          </a:p>
          <a:p>
            <a:pPr algn="ctr"/>
            <a:r>
              <a:rPr lang="ru-RU" dirty="0" smtClean="0"/>
              <a:t>142 869 тыс. руб.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826127">
            <a:off x="4618893" y="785446"/>
            <a:ext cx="375139" cy="1348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057833">
            <a:off x="7964343" y="648050"/>
            <a:ext cx="375139" cy="1328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2214" y="1969476"/>
            <a:ext cx="2895600" cy="53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Оборотный средства</a:t>
            </a:r>
          </a:p>
          <a:p>
            <a:pPr algn="ctr"/>
            <a:r>
              <a:rPr lang="ru-RU" dirty="0" smtClean="0"/>
              <a:t>131 256 тыс. руб.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7598" y="1746737"/>
            <a:ext cx="3528647" cy="890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Краткосрочные финансовые вложения</a:t>
            </a:r>
          </a:p>
          <a:p>
            <a:pPr algn="ctr"/>
            <a:r>
              <a:rPr lang="ru-RU" dirty="0" smtClean="0"/>
              <a:t>11 613 тыс. руб.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95847" y="4302369"/>
            <a:ext cx="1805354" cy="15708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Запасы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31 792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97416" y="4325817"/>
            <a:ext cx="1805354" cy="15708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НДС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6217" y="4360986"/>
            <a:ext cx="1805354" cy="15708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97 639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9848" y="4360986"/>
            <a:ext cx="1805354" cy="15708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Денежные сред. и  </a:t>
            </a:r>
            <a:r>
              <a:rPr lang="ru-RU" dirty="0" err="1" smtClean="0">
                <a:solidFill>
                  <a:schemeClr val="tx1"/>
                </a:solidFill>
              </a:rPr>
              <a:t>эквив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1 785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543908" y="2684584"/>
            <a:ext cx="375139" cy="1348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185139" y="2708031"/>
            <a:ext cx="375139" cy="1348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404833">
            <a:off x="5394087" y="2586629"/>
            <a:ext cx="375139" cy="1628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7888174">
            <a:off x="6647006" y="1344241"/>
            <a:ext cx="375139" cy="3714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1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48" y="506880"/>
            <a:ext cx="8911687" cy="1280890"/>
          </a:xfrm>
        </p:spPr>
        <p:txBody>
          <a:bodyPr/>
          <a:lstStyle/>
          <a:p>
            <a:r>
              <a:rPr lang="ru-RU" dirty="0" smtClean="0"/>
              <a:t>Анализ структуры оборотных активов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12089" y="1763012"/>
          <a:ext cx="10851664" cy="400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6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72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Уд. Вес,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2017, тыс. </a:t>
                      </a:r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Уд. Вес,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Абс</a:t>
                      </a:r>
                      <a:r>
                        <a:rPr lang="ru-RU" sz="1200" dirty="0" smtClean="0"/>
                        <a:t>. изменение,</a:t>
                      </a:r>
                      <a:r>
                        <a:rPr lang="ru-RU" sz="1200" baseline="0" dirty="0" smtClean="0"/>
                        <a:t>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Темп роста,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Темп прироста, 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Запасы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28 638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31 792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3 154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+11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7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НДС по приобретенным ценностям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200" baseline="0" dirty="0" smtClean="0"/>
                        <a:t>65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Краткосрочные финансовые вложения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11 613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11 623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+ 0,1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Денежные средства и денежные эквиваленты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- 173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42 076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45 041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7096" y="100902"/>
            <a:ext cx="10515600" cy="7494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Общая информация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3238" y="0"/>
            <a:ext cx="3158762" cy="1521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8281" y="1557607"/>
            <a:ext cx="921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АО «</a:t>
            </a:r>
            <a:r>
              <a:rPr lang="ru-RU" dirty="0" err="1" smtClean="0"/>
              <a:t>Режевской</a:t>
            </a:r>
            <a:r>
              <a:rPr lang="ru-RU" dirty="0" smtClean="0"/>
              <a:t> </a:t>
            </a:r>
            <a:r>
              <a:rPr lang="ru-RU" dirty="0" err="1" smtClean="0"/>
              <a:t>хлебокомбинат</a:t>
            </a:r>
            <a:r>
              <a:rPr lang="ru-RU" dirty="0" smtClean="0"/>
              <a:t>» в качестве </a:t>
            </a:r>
            <a:r>
              <a:rPr lang="ru-RU" dirty="0" err="1" smtClean="0"/>
              <a:t>хлебокомбината</a:t>
            </a:r>
            <a:r>
              <a:rPr lang="ru-RU" dirty="0" smtClean="0"/>
              <a:t> введен в эксплуатацию в 1972 г.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533183"/>
              </p:ext>
            </p:extLst>
          </p:nvPr>
        </p:nvGraphicFramePr>
        <p:xfrm>
          <a:off x="2266695" y="1871862"/>
          <a:ext cx="6138985" cy="358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0134" y="4596179"/>
            <a:ext cx="2933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14" y="4762797"/>
            <a:ext cx="3072938" cy="20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7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959" y="222739"/>
            <a:ext cx="8911687" cy="550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Финансовый цикл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2246" y="1083082"/>
          <a:ext cx="9741876" cy="452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6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дней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Изменения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6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Коэффициент оборачиваемости запасов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- 3,65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Коэффициент оборачиваемости ДЗ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+ 0,8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Коэффициент оборачиваемости КЗ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- 0,11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</a:t>
                      </a:r>
                      <a:r>
                        <a:rPr lang="ru-RU" sz="1400" baseline="0" dirty="0" smtClean="0"/>
                        <a:t> оборота ДЗ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5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Период</a:t>
                      </a:r>
                      <a:r>
                        <a:rPr lang="ru-RU" sz="1400" baseline="0" dirty="0" smtClean="0"/>
                        <a:t> оборота КЗ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Финансовый цикл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- 8,12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Операционный цикл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Производственный</a:t>
                      </a:r>
                      <a:r>
                        <a:rPr lang="ru-RU" sz="1400" baseline="0" dirty="0" smtClean="0"/>
                        <a:t> цикл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 управления оборотным капиталом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30898"/>
              </p:ext>
            </p:extLst>
          </p:nvPr>
        </p:nvGraphicFramePr>
        <p:xfrm>
          <a:off x="1517903" y="1764793"/>
          <a:ext cx="10314432" cy="478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729">
                  <a:extLst>
                    <a:ext uri="{9D8B030D-6E8A-4147-A177-3AD203B41FA5}">
                      <a16:colId xmlns:a16="http://schemas.microsoft.com/office/drawing/2014/main" val="9321573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437431728"/>
                    </a:ext>
                  </a:extLst>
                </a:gridCol>
                <a:gridCol w="1197864">
                  <a:extLst>
                    <a:ext uri="{9D8B030D-6E8A-4147-A177-3AD203B41FA5}">
                      <a16:colId xmlns:a16="http://schemas.microsoft.com/office/drawing/2014/main" val="2249545000"/>
                    </a:ext>
                  </a:extLst>
                </a:gridCol>
                <a:gridCol w="2048255">
                  <a:extLst>
                    <a:ext uri="{9D8B030D-6E8A-4147-A177-3AD203B41FA5}">
                      <a16:colId xmlns:a16="http://schemas.microsoft.com/office/drawing/2014/main" val="549934936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975328294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804149460"/>
                    </a:ext>
                  </a:extLst>
                </a:gridCol>
              </a:tblGrid>
              <a:tr h="398703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Политика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79360"/>
                  </a:ext>
                </a:extLst>
              </a:tr>
              <a:tr h="6881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Консервативная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Агрессивная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18450"/>
                  </a:ext>
                </a:extLst>
              </a:tr>
              <a:tr h="8607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 оборотных</a:t>
                      </a:r>
                      <a:r>
                        <a:rPr lang="ru-RU" baseline="0" dirty="0" smtClean="0"/>
                        <a:t> активов в имуществе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√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01372"/>
                  </a:ext>
                </a:extLst>
              </a:tr>
              <a:tr h="3987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151 282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97 639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57655"/>
                  </a:ext>
                </a:extLst>
              </a:tr>
              <a:tr h="3987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17 324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44349"/>
                  </a:ext>
                </a:extLst>
              </a:tr>
              <a:tr h="6668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Рентабельность текущих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11,35%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94895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</a:t>
                      </a:r>
                      <a:r>
                        <a:rPr lang="ru-RU" baseline="0" dirty="0" smtClean="0"/>
                        <a:t> текущей ликвидности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3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00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212" y="130334"/>
            <a:ext cx="8911687" cy="1280890"/>
          </a:xfrm>
        </p:spPr>
        <p:txBody>
          <a:bodyPr/>
          <a:lstStyle/>
          <a:p>
            <a:r>
              <a:rPr lang="ru-RU" dirty="0" smtClean="0"/>
              <a:t>Политика формирования прибыли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060190"/>
              </p:ext>
            </p:extLst>
          </p:nvPr>
        </p:nvGraphicFramePr>
        <p:xfrm>
          <a:off x="2088212" y="1411224"/>
          <a:ext cx="9820654" cy="481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975">
                  <a:extLst>
                    <a:ext uri="{9D8B030D-6E8A-4147-A177-3AD203B41FA5}">
                      <a16:colId xmlns:a16="http://schemas.microsoft.com/office/drawing/2014/main" val="158697519"/>
                    </a:ext>
                  </a:extLst>
                </a:gridCol>
                <a:gridCol w="1673352">
                  <a:extLst>
                    <a:ext uri="{9D8B030D-6E8A-4147-A177-3AD203B41FA5}">
                      <a16:colId xmlns:a16="http://schemas.microsoft.com/office/drawing/2014/main" val="1819131154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238612623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887907847"/>
                    </a:ext>
                  </a:extLst>
                </a:gridCol>
                <a:gridCol w="1225295">
                  <a:extLst>
                    <a:ext uri="{9D8B030D-6E8A-4147-A177-3AD203B41FA5}">
                      <a16:colId xmlns:a16="http://schemas.microsoft.com/office/drawing/2014/main" val="2336064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2016, </a:t>
                      </a:r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2017, </a:t>
                      </a:r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Абсолютное изменение, </a:t>
                      </a:r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Темп прироста,</a:t>
                      </a:r>
                      <a:r>
                        <a:rPr lang="ru-RU" sz="1400" baseline="0" dirty="0" smtClean="0"/>
                        <a:t> 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6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Выручка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745 247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739 183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6 064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-0,8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Себестоимость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485 230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490 799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+5 569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+1,1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5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Валовая прибыль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260 017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248 384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-11 633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-4,5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3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Управленческие</a:t>
                      </a:r>
                      <a:r>
                        <a:rPr lang="ru-RU" sz="1400" baseline="0" dirty="0" smtClean="0"/>
                        <a:t> 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46 539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49 478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</a:t>
                      </a:r>
                      <a:r>
                        <a:rPr lang="ru-RU" sz="1400" baseline="0" dirty="0" smtClean="0"/>
                        <a:t> 939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+6,3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9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Коммерческие</a:t>
                      </a:r>
                      <a:r>
                        <a:rPr lang="ru-RU" sz="1400" baseline="0" dirty="0" smtClean="0"/>
                        <a:t> 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192 202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153 969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-38</a:t>
                      </a:r>
                      <a:r>
                        <a:rPr lang="ru-RU" sz="1400" baseline="0" dirty="0" smtClean="0"/>
                        <a:t> 233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-19.9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Прибыль от продаж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21 276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+23 661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+111,2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569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23 868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31 672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+7 804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+32,7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5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18 246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+3 205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+21.3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5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Прибыль до налогообложения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4 111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24 547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+20 436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+497.1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50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прибыль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6 060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+8 888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+146.6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1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Чистая прибыль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17 324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+17 165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+10 896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23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2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333" y="221774"/>
            <a:ext cx="8911687" cy="1280890"/>
          </a:xfrm>
        </p:spPr>
        <p:txBody>
          <a:bodyPr/>
          <a:lstStyle/>
          <a:p>
            <a:r>
              <a:rPr lang="ru-RU" dirty="0" smtClean="0"/>
              <a:t>Уровень динамики основных видов рентабельности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46426"/>
              </p:ext>
            </p:extLst>
          </p:nvPr>
        </p:nvGraphicFramePr>
        <p:xfrm>
          <a:off x="2635504" y="2118698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16161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34855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3755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4842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62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Рентабельность</a:t>
                      </a:r>
                      <a:r>
                        <a:rPr lang="ru-RU" baseline="0" dirty="0" smtClean="0"/>
                        <a:t> производства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6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Рентабельность продаж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80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Рентабельность</a:t>
                      </a:r>
                      <a:r>
                        <a:rPr lang="ru-RU" baseline="0" dirty="0" smtClean="0"/>
                        <a:t> основой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+12 500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64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Рентабельность</a:t>
                      </a:r>
                      <a:r>
                        <a:rPr lang="ru-RU" baseline="0" dirty="0" smtClean="0"/>
                        <a:t> собственного капитала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+ 20 333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99366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5717632"/>
            <a:ext cx="2368062" cy="11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494" y="0"/>
            <a:ext cx="8911687" cy="1280890"/>
          </a:xfrm>
        </p:spPr>
        <p:txBody>
          <a:bodyPr/>
          <a:lstStyle/>
          <a:p>
            <a:r>
              <a:rPr lang="ru-RU" dirty="0" smtClean="0"/>
              <a:t>Политика управления текущей ликвидностью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108" y="1227627"/>
            <a:ext cx="8686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47" y="4400372"/>
            <a:ext cx="11347938" cy="225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4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о движении денежных средств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56440"/>
              </p:ext>
            </p:extLst>
          </p:nvPr>
        </p:nvGraphicFramePr>
        <p:xfrm>
          <a:off x="1389888" y="1707218"/>
          <a:ext cx="1028846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496">
                  <a:extLst>
                    <a:ext uri="{9D8B030D-6E8A-4147-A177-3AD203B41FA5}">
                      <a16:colId xmlns:a16="http://schemas.microsoft.com/office/drawing/2014/main" val="506214987"/>
                    </a:ext>
                  </a:extLst>
                </a:gridCol>
                <a:gridCol w="1335024">
                  <a:extLst>
                    <a:ext uri="{9D8B030D-6E8A-4147-A177-3AD203B41FA5}">
                      <a16:colId xmlns:a16="http://schemas.microsoft.com/office/drawing/2014/main" val="1258150169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486030062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3213120906"/>
                    </a:ext>
                  </a:extLst>
                </a:gridCol>
                <a:gridCol w="1537652">
                  <a:extLst>
                    <a:ext uri="{9D8B030D-6E8A-4147-A177-3AD203B41FA5}">
                      <a16:colId xmlns:a16="http://schemas.microsoft.com/office/drawing/2014/main" val="2354765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Сальдо денежных потоков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2017, </a:t>
                      </a:r>
                      <a:r>
                        <a:rPr lang="ru-RU" dirty="0" err="1" smtClean="0"/>
                        <a:t>тыс.</a:t>
                      </a:r>
                      <a:r>
                        <a:rPr lang="ru-RU" baseline="0" dirty="0" err="1" smtClean="0"/>
                        <a:t>руб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Абсолютное</a:t>
                      </a:r>
                      <a:r>
                        <a:rPr lang="ru-RU" baseline="0" dirty="0" smtClean="0"/>
                        <a:t> изменение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прироста,</a:t>
                      </a:r>
                      <a:r>
                        <a:rPr lang="ru-RU" baseline="0" dirty="0" smtClean="0"/>
                        <a:t> %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6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текущих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19 675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23 625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+3</a:t>
                      </a:r>
                      <a:r>
                        <a:rPr lang="ru-RU" baseline="0" dirty="0" smtClean="0"/>
                        <a:t> 950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+20.07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10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инвестиционных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+934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+1 015,22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6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финансовых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-18</a:t>
                      </a:r>
                      <a:r>
                        <a:rPr lang="ru-RU" baseline="0" dirty="0" smtClean="0"/>
                        <a:t> 849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-24 294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</a:t>
                      </a:r>
                      <a:r>
                        <a:rPr lang="ru-RU" baseline="0" dirty="0" smtClean="0"/>
                        <a:t> 445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+28,9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2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Остаток</a:t>
                      </a:r>
                      <a:r>
                        <a:rPr lang="ru-RU" baseline="0" dirty="0" smtClean="0"/>
                        <a:t> денежных средств на конец периода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-76,5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86416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5717632"/>
            <a:ext cx="2368062" cy="11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034" y="175847"/>
            <a:ext cx="8911687" cy="1280890"/>
          </a:xfrm>
        </p:spPr>
        <p:txBody>
          <a:bodyPr/>
          <a:lstStyle/>
          <a:p>
            <a:r>
              <a:rPr lang="ru-RU" dirty="0" smtClean="0"/>
              <a:t>Рекомендации и возможные риски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9169" y="949568"/>
            <a:ext cx="10374923" cy="5580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1. Структура официального баланса  нетипична для производственного предприятия: основные средства в структуре актива составляют ~ 5%. Однако следует учесть, что на остаточную стоимость  основных средств (в т.ч. производственного оборудования) оказала влияние амортизационная составляющая (в т.ч. ускоренная). </a:t>
            </a:r>
          </a:p>
          <a:p>
            <a:pPr marL="0" indent="0">
              <a:buNone/>
            </a:pPr>
            <a:r>
              <a:rPr lang="ru-RU" sz="1400" dirty="0" smtClean="0"/>
              <a:t>Учитывая, что предприятие создано в 2000г., то предполагаем, что за период работы оно  приобретало основные средства в разные временные отрезки  и к 2017 их остаточная стоимость, соответственно, невелика.</a:t>
            </a:r>
          </a:p>
          <a:p>
            <a:pPr marL="0" indent="0">
              <a:buNone/>
            </a:pPr>
            <a:r>
              <a:rPr lang="ru-RU" sz="1400" dirty="0" smtClean="0"/>
              <a:t>2. Источником формирования актива баланса  являются, в основном: кредиторская задолженность , долгосрочные заемные средства и собственный капитал.</a:t>
            </a:r>
          </a:p>
          <a:p>
            <a:pPr marL="0" indent="0">
              <a:buNone/>
            </a:pPr>
            <a:r>
              <a:rPr lang="ru-RU" sz="1400" dirty="0" smtClean="0"/>
              <a:t>Положительные факторы в деятельности предприятия с точки  зрения балансовых статей:   </a:t>
            </a:r>
          </a:p>
          <a:p>
            <a:pPr marL="0" indent="0">
              <a:buNone/>
            </a:pPr>
            <a:r>
              <a:rPr lang="ru-RU" sz="1400" dirty="0" smtClean="0"/>
              <a:t>- сбалансированность показателей дебиторской и кредиторской задолженности. </a:t>
            </a:r>
          </a:p>
          <a:p>
            <a:pPr marL="0" indent="0">
              <a:buNone/>
            </a:pPr>
            <a:r>
              <a:rPr lang="ru-RU" sz="1400" dirty="0" smtClean="0"/>
              <a:t>- отсутствие роста долговой нагрузки при положительной динамике выручки </a:t>
            </a:r>
          </a:p>
          <a:p>
            <a:pPr marL="0" indent="0">
              <a:buNone/>
            </a:pPr>
            <a:r>
              <a:rPr lang="ru-RU" sz="1400" dirty="0" smtClean="0"/>
              <a:t>- рост складских остатков (преимущественно сырье и материалы учитывая специфику </a:t>
            </a:r>
            <a:r>
              <a:rPr lang="ru-RU" sz="1400" dirty="0" err="1" smtClean="0"/>
              <a:t>деятельноти</a:t>
            </a:r>
            <a:r>
              <a:rPr lang="ru-RU" sz="1400" dirty="0" smtClean="0"/>
              <a:t>) сопровождается одновременным ростом выручки, коэффициент оборачиваемости запасов в целом постоянен . Такая высокая оборачиваемость  характерна для хлебопекарной отрасли и любой пищевой отрасли с коротким производственным циклом, отсутствие негативной динамики коэффициента оборачиваемости говорит об отсутствии неликвида. </a:t>
            </a:r>
          </a:p>
          <a:p>
            <a:pPr marL="0" indent="0">
              <a:buFontTx/>
              <a:buChar char="-"/>
            </a:pPr>
            <a:r>
              <a:rPr lang="ru-RU" sz="1400" dirty="0" smtClean="0"/>
              <a:t>положительная  динамика по тренду Собственного оборотного капитала, которая достигнута, в основном за счет замещения краткосрочных заемных средств долгосрочными, что в целом говорит о долгосрочном характере работы с кредиторами и отсутствии в ближайшей перспективе риска возможного отказа в рефинансировании задолженности. Заемные средства носят оборотный, а не инвестиционный  характер, о чем свидетельствует низкое значение показателя ОС, отсутствие положительной динамики этого показателя. В то время как тренд по приросту ежегодной выручки – положительный.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525" y="225526"/>
            <a:ext cx="8911687" cy="1280890"/>
          </a:xfrm>
        </p:spPr>
        <p:txBody>
          <a:bodyPr/>
          <a:lstStyle/>
          <a:p>
            <a:r>
              <a:rPr lang="ru-RU" dirty="0" smtClean="0"/>
              <a:t>Общие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9920" y="1160583"/>
            <a:ext cx="9297988" cy="5298831"/>
          </a:xfrm>
        </p:spPr>
        <p:txBody>
          <a:bodyPr/>
          <a:lstStyle/>
          <a:p>
            <a:pPr>
              <a:buAutoNum type="arabicPeriod"/>
            </a:pPr>
            <a:r>
              <a:rPr lang="ru-RU" dirty="0" smtClean="0"/>
              <a:t>Финансовые вложения за период с 2014 по 2015 год стабильно составляли 11 млн. рублей, однако проценты к получению за год составили в среднем – 100 тыс. рублей. Таким образом необходимо пересмотреть условия размещения временно свободных средств.</a:t>
            </a:r>
          </a:p>
          <a:p>
            <a:pPr>
              <a:buAutoNum type="arabicPeriod"/>
            </a:pPr>
            <a:r>
              <a:rPr lang="ru-RU" dirty="0" smtClean="0"/>
              <a:t>В целях оптимизации рекомендуется сократить срок дебиторской задолженности.</a:t>
            </a:r>
          </a:p>
          <a:p>
            <a:pPr>
              <a:buAutoNum type="arabicPeriod"/>
            </a:pPr>
            <a:r>
              <a:rPr lang="ru-RU" dirty="0" smtClean="0"/>
              <a:t>В 2017 году чистая прибыль составила 17 млн.рублей, однако нераспределенная прибыль сократилась почти на 50%, что свидетельствует о выплате большого размера дивидендов. Рекомендуется пересмотреть дивидендную политику в сторону сохранения не менее 40% прибыли на предприятии.</a:t>
            </a:r>
          </a:p>
          <a:p>
            <a:pPr>
              <a:buAutoNum type="arabicPeriod"/>
            </a:pPr>
            <a:r>
              <a:rPr lang="ru-RU" dirty="0" smtClean="0"/>
              <a:t>Рекомендуется оптимизировать прочие расходы (рост на 32%) с целью увеличения прибыли.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366" y="1805354"/>
            <a:ext cx="8915400" cy="3777622"/>
          </a:xfrm>
        </p:spPr>
        <p:txBody>
          <a:bodyPr/>
          <a:lstStyle/>
          <a:p>
            <a:r>
              <a:rPr lang="ru-RU" dirty="0" smtClean="0"/>
              <a:t>Производство хлеба и хлебобулочных изделий - отрасль с достаточно высокой конкуренцией.  На территории Свердловской области и в  г. Екатеринбурге есть хлебопекарные заводы, также представленные в крупных торговых сетях и являющиеся  конкурентами как по вкусовым, так и по ценовым параметрам.  </a:t>
            </a:r>
          </a:p>
          <a:p>
            <a:r>
              <a:rPr lang="ru-RU" dirty="0" smtClean="0"/>
              <a:t>Снижение урожая зерна (-22,5% за счет засушливого летнего периода), что влечет за собой повышение отпускных цен.</a:t>
            </a:r>
          </a:p>
          <a:p>
            <a:r>
              <a:rPr lang="ru-RU" dirty="0" smtClean="0"/>
              <a:t>Риск изменений условий поставки крупными федеральными сетями (доля поставки в федеральные сети составляет до 70% от всего объема).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1"/>
            <a:ext cx="2368062" cy="11403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92997" y="5732585"/>
            <a:ext cx="5171465" cy="5392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Проект подготовила Группа ФМ 18-09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15" y="2048256"/>
            <a:ext cx="8061763" cy="2761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601" y="143464"/>
            <a:ext cx="8911687" cy="7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Доля на рынке Свердловской области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359853"/>
              </p:ext>
            </p:extLst>
          </p:nvPr>
        </p:nvGraphicFramePr>
        <p:xfrm>
          <a:off x="596856" y="35087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84" y="4327573"/>
            <a:ext cx="3798316" cy="25304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710" y="248971"/>
            <a:ext cx="8911687" cy="1280890"/>
          </a:xfrm>
        </p:spPr>
        <p:txBody>
          <a:bodyPr/>
          <a:lstStyle/>
          <a:p>
            <a:r>
              <a:rPr lang="ru-RU" dirty="0" smtClean="0"/>
              <a:t>Динамика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3396" y="1500553"/>
            <a:ext cx="8915400" cy="4021015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1400" dirty="0" smtClean="0"/>
              <a:t>Согласно данным Минсельхоза, </a:t>
            </a:r>
            <a:r>
              <a:rPr lang="ru-RU" sz="1400" b="1" dirty="0" smtClean="0"/>
              <a:t>в 2017г. году в России собран рекордный урожай зерна</a:t>
            </a:r>
            <a:r>
              <a:rPr lang="ru-RU" sz="1400" dirty="0" smtClean="0"/>
              <a:t> в размере 135,4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т. За счет этого темпы роста цен на хлеб и хлебобулочные изделия заметно снизились. По данным министерства, в 2017 году потребительские цены на хлеб и хлебобулочные изделия выросли за год на 2,7% против роста цен на 5,9% в 2016 году. </a:t>
            </a:r>
          </a:p>
          <a:p>
            <a:pPr marL="0" indent="363538" algn="just">
              <a:buNone/>
            </a:pPr>
            <a:r>
              <a:rPr lang="ru-RU" sz="1400" dirty="0" smtClean="0"/>
              <a:t>В министерстве рассчитывают, что урожай зерна в 2018 году составит около 105 млн. т. (-22,5% за счет засушливого летнего периода). По данным на сентябрь 2018 собрано 100 </a:t>
            </a:r>
            <a:r>
              <a:rPr lang="ru-RU" sz="1400" dirty="0" err="1" smtClean="0"/>
              <a:t>млн.тн</a:t>
            </a:r>
            <a:r>
              <a:rPr lang="ru-RU" sz="1400" dirty="0" smtClean="0"/>
              <a:t>. зерновых. </a:t>
            </a:r>
          </a:p>
          <a:p>
            <a:pPr marL="0" indent="363538" algn="just">
              <a:buNone/>
            </a:pPr>
            <a:r>
              <a:rPr lang="ru-RU" sz="1400" dirty="0" smtClean="0"/>
              <a:t>По словам директора </a:t>
            </a:r>
            <a:r>
              <a:rPr lang="ru-RU" sz="1400" dirty="0" err="1" smtClean="0"/>
              <a:t>АСБ-Агро</a:t>
            </a:r>
            <a:r>
              <a:rPr lang="ru-RU" sz="1400" dirty="0" smtClean="0"/>
              <a:t> ТАСС (статья от 01.10.18)  - "Резкий рост цен происходит здесь и сейчас: за последние две недели мелькомбинаты повысили стоимость муки приблизительно на 14%. Следствием станет повышение цен на хлеб и макаронные изделия на 10%. Зерно дорожает вслед за ценами на мировом рынке, а ситуацию внутри страны усугубляет рост стоимости бензина и горюче-смазочных материалов«</a:t>
            </a:r>
          </a:p>
          <a:p>
            <a:pPr marL="0" indent="363538" algn="just">
              <a:buNone/>
            </a:pPr>
            <a:r>
              <a:rPr lang="ru-RU" sz="1400" dirty="0" smtClean="0"/>
              <a:t>Таким образом обозримый прогноз на ближайшие 12-ть месяцев - </a:t>
            </a:r>
            <a:r>
              <a:rPr lang="ru-RU" sz="1400" b="1" dirty="0" smtClean="0"/>
              <a:t>рост цен на хлеб в пределах 10%-20%. </a:t>
            </a:r>
          </a:p>
          <a:p>
            <a:pPr marL="0" indent="363538" algn="just">
              <a:buNone/>
            </a:pPr>
            <a:r>
              <a:rPr lang="ru-RU" sz="1400" dirty="0" smtClean="0"/>
              <a:t>По информации АО «</a:t>
            </a:r>
            <a:r>
              <a:rPr lang="ru-RU" sz="1400" dirty="0" err="1" smtClean="0"/>
              <a:t>Режевской</a:t>
            </a:r>
            <a:r>
              <a:rPr lang="ru-RU" sz="1400" dirty="0" smtClean="0"/>
              <a:t> </a:t>
            </a:r>
            <a:r>
              <a:rPr lang="ru-RU" sz="1400" dirty="0" err="1" smtClean="0"/>
              <a:t>хлебокомбинат</a:t>
            </a:r>
            <a:r>
              <a:rPr lang="ru-RU" sz="1400" dirty="0" smtClean="0"/>
              <a:t>», с 01.10.18 уже будет повышение цен на продукцию </a:t>
            </a:r>
            <a:r>
              <a:rPr lang="ru-RU" sz="1400" b="1" dirty="0" smtClean="0"/>
              <a:t>в размере 3%-5%.</a:t>
            </a:r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покупатели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415" y="1594339"/>
            <a:ext cx="2876757" cy="120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371" y="1566554"/>
            <a:ext cx="2804014" cy="103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048" y="1492710"/>
            <a:ext cx="3026752" cy="121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4435" y="3235568"/>
            <a:ext cx="3450011" cy="97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3241" y="3282077"/>
            <a:ext cx="3412514" cy="84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1782" y="4654061"/>
            <a:ext cx="3577734" cy="10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6626" y="4618893"/>
            <a:ext cx="3885794" cy="99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08844" y="2930769"/>
            <a:ext cx="2396849" cy="13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конкурентов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93268"/>
              </p:ext>
            </p:extLst>
          </p:nvPr>
        </p:nvGraphicFramePr>
        <p:xfrm>
          <a:off x="1441938" y="1723293"/>
          <a:ext cx="1039836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конкуренты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Слабые стороны АО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Режевского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хлебокомбината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Сильные стороны АО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Режевского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хлебокомбината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Производство</a:t>
                      </a:r>
                      <a:r>
                        <a:rPr lang="ru-RU" sz="1400" b="1" baseline="0" dirty="0" smtClean="0"/>
                        <a:t> хлебобулочных изделий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5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</a:t>
                      </a:r>
                      <a:r>
                        <a:rPr lang="ru-RU" sz="1600" dirty="0" err="1" smtClean="0"/>
                        <a:t>Сысертский</a:t>
                      </a:r>
                      <a:r>
                        <a:rPr lang="ru-RU" sz="1600" dirty="0" smtClean="0"/>
                        <a:t>  </a:t>
                      </a:r>
                      <a:r>
                        <a:rPr lang="ru-RU" sz="1600" dirty="0" err="1" smtClean="0"/>
                        <a:t>хлебокомбинат</a:t>
                      </a:r>
                      <a:r>
                        <a:rPr lang="ru-RU" sz="1600" dirty="0" smtClean="0"/>
                        <a:t> (г. Сысерть Свердловской области)</a:t>
                      </a:r>
                    </a:p>
                    <a:p>
                      <a:r>
                        <a:rPr lang="ru-RU" sz="1600" dirty="0" smtClean="0"/>
                        <a:t>АО  "</a:t>
                      </a:r>
                      <a:r>
                        <a:rPr lang="ru-RU" sz="1600" dirty="0" err="1" smtClean="0"/>
                        <a:t>Тагилхлеб</a:t>
                      </a:r>
                      <a:r>
                        <a:rPr lang="ru-RU" sz="1600" dirty="0" smtClean="0"/>
                        <a:t>" (г. Нижний Тагил Свердловской области)</a:t>
                      </a:r>
                    </a:p>
                    <a:p>
                      <a:r>
                        <a:rPr lang="ru-RU" sz="1600" dirty="0" smtClean="0"/>
                        <a:t>Хлебозаводы «Корпорации Уральский Хлеб» (</a:t>
                      </a:r>
                      <a:r>
                        <a:rPr lang="ru-RU" sz="1600" dirty="0" err="1" smtClean="0"/>
                        <a:t>Первоуральский,К-Уральский</a:t>
                      </a:r>
                      <a:r>
                        <a:rPr lang="ru-RU" sz="1600" dirty="0" smtClean="0"/>
                        <a:t>, Асбестовский,СухоЛожский,НовоЛялинский,Кировградский,Березовский)</a:t>
                      </a:r>
                    </a:p>
                    <a:p>
                      <a:r>
                        <a:rPr lang="ru-RU" sz="1600" dirty="0" smtClean="0"/>
                        <a:t>ОАО Свердловский хлебомакаронный комбинат СМАК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Вкусовые потребительские предпочтения, по некоторым позициям - цена, территориальная удаленность от регионов сбыта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Рецептура  производимой продукции разработана на основе традиционной технологии выпечки хлеба </a:t>
                      </a:r>
                    </a:p>
                    <a:p>
                      <a:r>
                        <a:rPr lang="ru-RU" sz="1600" dirty="0" smtClean="0"/>
                        <a:t>Отсутствие высокой долговой нагрузки, незавершенных </a:t>
                      </a:r>
                      <a:r>
                        <a:rPr lang="ru-RU" sz="1600" dirty="0" err="1" smtClean="0"/>
                        <a:t>инвестпроектов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Ценовой диапазон (для СМАК)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426" y="2713818"/>
            <a:ext cx="8911687" cy="1280890"/>
          </a:xfrm>
        </p:spPr>
        <p:txBody>
          <a:bodyPr/>
          <a:lstStyle/>
          <a:p>
            <a:r>
              <a:rPr lang="ru-RU" dirty="0" smtClean="0"/>
              <a:t>Анализ денежного капитала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3238" y="0"/>
            <a:ext cx="3158762" cy="15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932" y="120124"/>
            <a:ext cx="8911687" cy="1280890"/>
          </a:xfrm>
        </p:spPr>
        <p:txBody>
          <a:bodyPr/>
          <a:lstStyle/>
          <a:p>
            <a:r>
              <a:rPr lang="ru-RU" dirty="0" smtClean="0"/>
              <a:t>Жизненный цикл предприятия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3238" y="0"/>
            <a:ext cx="3158762" cy="15211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769" y="1388037"/>
            <a:ext cx="6078781" cy="31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70187" y="4594274"/>
          <a:ext cx="9718428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2015, тыс. руб.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Темп прироста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Темп прироста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Выручка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662 396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745 247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+ 12,5%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739 183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- 0,9%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Прибыль от продаж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25 035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46 539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+ 85,9%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- 3,4%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Чистая</a:t>
                      </a:r>
                      <a:r>
                        <a:rPr lang="ru-RU" sz="1400" baseline="0" dirty="0" smtClean="0"/>
                        <a:t> прибыль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- 45,7%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17 324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r>
                        <a:rPr lang="ru-RU" sz="1400" baseline="0" dirty="0" smtClean="0"/>
                        <a:t> 10 895,6%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5-конечная звезда 7"/>
          <p:cNvSpPr/>
          <p:nvPr/>
        </p:nvSpPr>
        <p:spPr>
          <a:xfrm>
            <a:off x="6951785" y="2332892"/>
            <a:ext cx="222738" cy="2344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7326924" y="2403231"/>
            <a:ext cx="879231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11662" y="2332892"/>
            <a:ext cx="2731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АО «</a:t>
            </a:r>
            <a:r>
              <a:rPr lang="ru-RU" sz="1200" b="1" dirty="0" err="1" smtClean="0"/>
              <a:t>Режевской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хлебокомбинат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1962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932" y="120124"/>
            <a:ext cx="8911687" cy="1280890"/>
          </a:xfrm>
        </p:spPr>
        <p:txBody>
          <a:bodyPr/>
          <a:lstStyle/>
          <a:p>
            <a:r>
              <a:rPr lang="ru-RU" dirty="0" smtClean="0"/>
              <a:t>Характеристика денежного</a:t>
            </a:r>
            <a:br>
              <a:rPr lang="ru-RU" dirty="0" smtClean="0"/>
            </a:br>
            <a:r>
              <a:rPr lang="ru-RU" dirty="0" smtClean="0"/>
              <a:t>капитала предприятия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938" y="1"/>
            <a:ext cx="2368062" cy="11403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31290" y="1376158"/>
          <a:ext cx="8128001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Показатель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Собственные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Заемные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Привлеченные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49 463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28 295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52 068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98 230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69 526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Удельный вес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19,2%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26,1%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33,7%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49,2%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47,1%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404316" y="3109509"/>
            <a:ext cx="8911687" cy="78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Источники собственного капитала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75694" y="3873173"/>
          <a:ext cx="9777045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Собственные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Уд.вес</a:t>
                      </a:r>
                      <a:r>
                        <a:rPr lang="ru-RU" sz="1400" dirty="0" smtClean="0"/>
                        <a:t>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Уд.вес</a:t>
                      </a:r>
                      <a:r>
                        <a:rPr lang="ru-RU" sz="1400" dirty="0" smtClean="0"/>
                        <a:t>, 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Уставный</a:t>
                      </a:r>
                      <a:r>
                        <a:rPr lang="ru-RU" sz="1400" baseline="0" dirty="0" smtClean="0"/>
                        <a:t> капитал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Переоценка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внеоборотных</a:t>
                      </a:r>
                      <a:r>
                        <a:rPr lang="ru-RU" sz="1400" baseline="0" dirty="0" smtClean="0"/>
                        <a:t>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13,98%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7,98%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Резервный капитал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0,02%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Нераспределенная прибыль (непокрытый убыток)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24 204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45 372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91,7%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532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641</TotalTime>
  <Words>1994</Words>
  <Application>Microsoft Office PowerPoint</Application>
  <PresentationFormat>Широкоэкранный</PresentationFormat>
  <Paragraphs>489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Легкий дым</vt:lpstr>
      <vt:lpstr>Презентация PowerPoint</vt:lpstr>
      <vt:lpstr>Общая информация</vt:lpstr>
      <vt:lpstr>Доля на рынке Свердловской области</vt:lpstr>
      <vt:lpstr>Динамика рынка</vt:lpstr>
      <vt:lpstr>Основные покупатели</vt:lpstr>
      <vt:lpstr>Анализ конкурентов</vt:lpstr>
      <vt:lpstr>Анализ денежного капитала</vt:lpstr>
      <vt:lpstr>Жизненный цикл предприятия</vt:lpstr>
      <vt:lpstr>Характеристика денежного капитала предприятия</vt:lpstr>
      <vt:lpstr>Характеристика денежного капитала по внешним и внутренним источникам</vt:lpstr>
      <vt:lpstr>Структура капитала</vt:lpstr>
      <vt:lpstr>Финансовая устойчивость</vt:lpstr>
      <vt:lpstr>Средневзешенная стоимость капитала (WACC)</vt:lpstr>
      <vt:lpstr>Рыночная стоимость</vt:lpstr>
      <vt:lpstr>Экспертный анализ инвестиционной привлекательности</vt:lpstr>
      <vt:lpstr>Основные инвестиционные проекты</vt:lpstr>
      <vt:lpstr>Структура капитальных вложений</vt:lpstr>
      <vt:lpstr>Презентация PowerPoint</vt:lpstr>
      <vt:lpstr>Анализ структуры оборотных активов</vt:lpstr>
      <vt:lpstr>Финансовый цикл</vt:lpstr>
      <vt:lpstr>Политика управления оборотным капиталом</vt:lpstr>
      <vt:lpstr>Политика формирования прибыли</vt:lpstr>
      <vt:lpstr>Уровень динамики основных видов рентабельности</vt:lpstr>
      <vt:lpstr>Политика управления текущей ликвидностью</vt:lpstr>
      <vt:lpstr>Отчет о движении денежных средств</vt:lpstr>
      <vt:lpstr>Рекомендации и возможные риски</vt:lpstr>
      <vt:lpstr>Общие рекомендации</vt:lpstr>
      <vt:lpstr>Основные риски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К. Дмитрий</dc:creator>
  <cp:lastModifiedBy>К. Дмитрий</cp:lastModifiedBy>
  <cp:revision>73</cp:revision>
  <dcterms:created xsi:type="dcterms:W3CDTF">2018-12-17T16:13:26Z</dcterms:created>
  <dcterms:modified xsi:type="dcterms:W3CDTF">2018-12-21T17:18:09Z</dcterms:modified>
</cp:coreProperties>
</file>